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Funnel Display" panose="020B0604020202020204" charset="0"/>
      <p:regular r:id="rId17"/>
    </p:embeddedFont>
    <p:embeddedFont>
      <p:font typeface="Funnel Sans" panose="020B0604020202020204" charset="0"/>
      <p:regular r:id="rId18"/>
    </p:embeddedFont>
    <p:embeddedFont>
      <p:font typeface="Garamond" panose="02020404030301010803" pitchFamily="18" charset="0"/>
      <p:regular r:id="rId19"/>
      <p:bold r:id="rId20"/>
      <p: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0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84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569444" y="1521276"/>
            <a:ext cx="11491514" cy="516954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737361" y="1693938"/>
            <a:ext cx="11155680" cy="4841724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6163056" y="1521276"/>
            <a:ext cx="2304288" cy="8778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6300216" y="1521277"/>
            <a:ext cx="2029968" cy="774354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4050" y="2509516"/>
            <a:ext cx="10882303" cy="310896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8640" b="0" kern="1200" cap="all" spc="-12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4520" y="5618475"/>
            <a:ext cx="10885018" cy="54864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920" spc="96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1920"/>
            </a:lvl2pPr>
            <a:lvl3pPr marL="1097280" indent="0" algn="ctr">
              <a:buNone/>
              <a:defRPr sz="192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6382512" y="1609506"/>
            <a:ext cx="1865376" cy="632656"/>
          </a:xfrm>
        </p:spPr>
        <p:txBody>
          <a:bodyPr/>
          <a:lstStyle>
            <a:lvl1pPr algn="ctr">
              <a:defRPr sz="156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744675" y="6253272"/>
            <a:ext cx="7086600" cy="27432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10328304" y="6254496"/>
            <a:ext cx="2534257" cy="27432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0286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94444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89920" y="914400"/>
            <a:ext cx="2834640" cy="63093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914400"/>
            <a:ext cx="9692640" cy="63093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60598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61907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7613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96306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225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09807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49862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4766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2384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70319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51382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0310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569444" y="1521276"/>
            <a:ext cx="11491514" cy="516954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737360" y="1693938"/>
            <a:ext cx="11155680" cy="4841724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6163056" y="1521276"/>
            <a:ext cx="2304288" cy="8778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6300216" y="1521277"/>
            <a:ext cx="2029968" cy="774354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6347" y="2513171"/>
            <a:ext cx="10885018" cy="310530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8640" kern="1200" cap="all" spc="-12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6349" y="5618474"/>
            <a:ext cx="10885018" cy="548640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>
                <a:solidFill>
                  <a:schemeClr val="tx1"/>
                </a:solidFill>
                <a:effectLst/>
              </a:defRPr>
            </a:lvl1pPr>
            <a:lvl2pPr marL="5486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86170" y="1613403"/>
            <a:ext cx="1865376" cy="636422"/>
          </a:xfrm>
        </p:spPr>
        <p:txBody>
          <a:bodyPr/>
          <a:lstStyle>
            <a:lvl1pPr algn="ctr">
              <a:defRPr lang="en-US" sz="156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44264" y="6253272"/>
            <a:ext cx="7088429" cy="27432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25405" y="6253272"/>
            <a:ext cx="2534717" cy="27432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2752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523744"/>
            <a:ext cx="5705856" cy="4498848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44384" y="2523744"/>
            <a:ext cx="5705856" cy="4498848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486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3818" y="2489201"/>
            <a:ext cx="5705856" cy="768096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280" b="0">
                <a:solidFill>
                  <a:schemeClr val="tx2"/>
                </a:solidFill>
                <a:latin typeface="+mn-lt"/>
              </a:defRPr>
            </a:lvl1pPr>
            <a:lvl2pPr marL="548640" indent="0">
              <a:buNone/>
              <a:defRPr sz="228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3818" y="3307078"/>
            <a:ext cx="5705856" cy="3840480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48042" y="2489201"/>
            <a:ext cx="5705856" cy="768096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280" b="0">
                <a:solidFill>
                  <a:schemeClr val="tx2"/>
                </a:solidFill>
              </a:defRPr>
            </a:lvl1pPr>
            <a:lvl2pPr marL="548640" indent="0">
              <a:buNone/>
              <a:defRPr sz="228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48042" y="3307897"/>
            <a:ext cx="5705856" cy="3840480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7815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1592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7781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94635" y="285293"/>
            <a:ext cx="10237622" cy="765901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824463" y="285293"/>
            <a:ext cx="3511296" cy="76590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5680" y="728870"/>
            <a:ext cx="2916936" cy="1975104"/>
          </a:xfrm>
        </p:spPr>
        <p:txBody>
          <a:bodyPr anchor="b">
            <a:normAutofit/>
          </a:bodyPr>
          <a:lstStyle>
            <a:lvl1pPr algn="l" defTabSz="10972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6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731520"/>
            <a:ext cx="9326880" cy="6400800"/>
          </a:xfrm>
        </p:spPr>
        <p:txBody>
          <a:bodyPr/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0" y="2743200"/>
            <a:ext cx="2916936" cy="420624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960"/>
              </a:spcBef>
              <a:buNone/>
              <a:defRPr sz="1680">
                <a:solidFill>
                  <a:srgbClr val="FFFFFF"/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2472412" y="7467602"/>
            <a:ext cx="1755648" cy="32918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989055" y="449885"/>
            <a:ext cx="3182112" cy="732983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304637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824463" y="285293"/>
            <a:ext cx="3511296" cy="76590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5680" y="724205"/>
            <a:ext cx="2918765" cy="1975104"/>
          </a:xfrm>
        </p:spPr>
        <p:txBody>
          <a:bodyPr anchor="b">
            <a:noAutofit/>
          </a:bodyPr>
          <a:lstStyle>
            <a:lvl1pPr algn="l">
              <a:defRPr sz="336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4319" y="285293"/>
            <a:ext cx="10237622" cy="7659014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0" y="2743200"/>
            <a:ext cx="2918765" cy="420258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960"/>
              </a:spcBef>
              <a:buNone/>
              <a:defRPr sz="1680">
                <a:solidFill>
                  <a:srgbClr val="FFFFFF"/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1097280" rtl="0" eaLnBrk="1" latinLnBrk="0" hangingPunct="1">
              <a:defRPr lang="en-US" sz="12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476074" y="7472477"/>
            <a:ext cx="1755648" cy="32918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989055" y="449885"/>
            <a:ext cx="3182112" cy="732983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272442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1635" y="285293"/>
            <a:ext cx="14067130" cy="7659014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80160" y="771113"/>
            <a:ext cx="1207008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523744"/>
            <a:ext cx="12070080" cy="4718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9184" y="7569206"/>
            <a:ext cx="3291840" cy="3291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11/22/2025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87952" y="7569206"/>
            <a:ext cx="6254496" cy="3291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563856" y="7569206"/>
            <a:ext cx="1755648" cy="3291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508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lang="en-US" sz="576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219456" indent="-219456" algn="l" defTabSz="1097280" rtl="0" eaLnBrk="1" latinLnBrk="0" hangingPunct="1">
        <a:lnSpc>
          <a:spcPct val="100000"/>
        </a:lnSpc>
        <a:spcBef>
          <a:spcPts val="108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19456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877824" indent="-219456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207008" indent="-219456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1536192" indent="-219456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1920000" indent="-274320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2280000" indent="-274320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2640000" indent="-274320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3000000" indent="-274320" algn="l" defTabSz="1097280" rtl="0" eaLnBrk="1" latinLnBrk="0" hangingPunct="1">
        <a:lnSpc>
          <a:spcPct val="100000"/>
        </a:lnSpc>
        <a:spcBef>
          <a:spcPts val="6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1594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Customer Shopping Behavior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319707"/>
            <a:ext cx="446317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End-to-End Data Analytics Project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324124" y="503062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Python | SQL | Power BI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17496"/>
            <a:ext cx="75379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Key Takeaways &amp; Next Steps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100263"/>
            <a:ext cx="6357818" cy="1755458"/>
          </a:xfrm>
          <a:prstGeom prst="roundRect">
            <a:avLst>
              <a:gd name="adj" fmla="val 5727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84659" y="23471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 Quality Matters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84659" y="2842736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Robust cleaning with median imputation ensured reliable analysis foundation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34858" y="2100263"/>
            <a:ext cx="6357818" cy="1755458"/>
          </a:xfrm>
          <a:prstGeom prst="roundRect">
            <a:avLst>
              <a:gd name="adj" fmla="val 5727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81793" y="2347198"/>
            <a:ext cx="378761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Clothing Leads Performance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81793" y="2842736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Focus inventory and marketing investments on top-performing categories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37724" y="4095036"/>
            <a:ext cx="6357818" cy="1755458"/>
          </a:xfrm>
          <a:prstGeom prst="roundRect">
            <a:avLst>
              <a:gd name="adj" fmla="val 5727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84659" y="4341971"/>
            <a:ext cx="287000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Age-Based Strategies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84659" y="4837509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Tailor promotions differently for volume-driven youth vs. revenue-driving seniors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7434858" y="4095036"/>
            <a:ext cx="6357818" cy="1755458"/>
          </a:xfrm>
          <a:prstGeom prst="roundRect">
            <a:avLst>
              <a:gd name="adj" fmla="val 5727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1793" y="43419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Subscription Growth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81793" y="4837509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Develop incentives to convert non-subscribers and increase recurring revenue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37724" y="6239308"/>
            <a:ext cx="12954952" cy="37505"/>
          </a:xfrm>
          <a:prstGeom prst="rect">
            <a:avLst/>
          </a:prstGeom>
          <a:solidFill>
            <a:srgbClr val="2B3541">
              <a:alpha val="5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37724" y="6545937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end-to-end project demonstrates the power of combining Python, SQL, and Power BI to transform raw data into actionable business intelligence.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8553" y="635318"/>
            <a:ext cx="5436156" cy="679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Project Overview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08553" y="1869162"/>
            <a:ext cx="6224826" cy="1478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comprehensive analysis examines customer shopping behavior to uncover key revenue drivers, demographic purchase patterns, product category performance, and subscription engagement trends.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08553" y="3555325"/>
            <a:ext cx="6224826" cy="1108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By combining exploratory data analysis, structured query analysis, and interactive visualization, we transformed raw customer data into actionable business insights.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7604641" y="1921193"/>
            <a:ext cx="230981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Display Light" pitchFamily="34" charset="0"/>
                <a:ea typeface="Funnel Display Light" pitchFamily="34" charset="-122"/>
                <a:cs typeface="Funnel Display Light" pitchFamily="34" charset="-120"/>
              </a:rPr>
              <a:t>01</a:t>
            </a:r>
            <a:endParaRPr lang="en-US" sz="1800" dirty="0"/>
          </a:p>
        </p:txBody>
      </p:sp>
      <p:sp>
        <p:nvSpPr>
          <p:cNvPr id="6" name="Shape 4"/>
          <p:cNvSpPr/>
          <p:nvPr/>
        </p:nvSpPr>
        <p:spPr>
          <a:xfrm>
            <a:off x="7604641" y="2283381"/>
            <a:ext cx="6224826" cy="30480"/>
          </a:xfrm>
          <a:prstGeom prst="rect">
            <a:avLst/>
          </a:prstGeom>
          <a:solidFill>
            <a:srgbClr val="3371A5"/>
          </a:solidFill>
          <a:ln/>
        </p:spPr>
      </p:sp>
      <p:sp>
        <p:nvSpPr>
          <p:cNvPr id="7" name="Text 5"/>
          <p:cNvSpPr/>
          <p:nvPr/>
        </p:nvSpPr>
        <p:spPr>
          <a:xfrm>
            <a:off x="7604641" y="2459831"/>
            <a:ext cx="3267313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Exploratory Data Analysis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604641" y="3030498"/>
            <a:ext cx="622482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 cleaning and pattern discovery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604641" y="3804285"/>
            <a:ext cx="230981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Display Light" pitchFamily="34" charset="0"/>
                <a:ea typeface="Funnel Display Light" pitchFamily="34" charset="-122"/>
                <a:cs typeface="Funnel Display Light" pitchFamily="34" charset="-120"/>
              </a:rPr>
              <a:t>02</a:t>
            </a:r>
            <a:endParaRPr lang="en-US" sz="1800" dirty="0"/>
          </a:p>
        </p:txBody>
      </p:sp>
      <p:sp>
        <p:nvSpPr>
          <p:cNvPr id="10" name="Shape 8"/>
          <p:cNvSpPr/>
          <p:nvPr/>
        </p:nvSpPr>
        <p:spPr>
          <a:xfrm>
            <a:off x="7604641" y="4166473"/>
            <a:ext cx="6224826" cy="30480"/>
          </a:xfrm>
          <a:prstGeom prst="rect">
            <a:avLst/>
          </a:prstGeom>
          <a:solidFill>
            <a:srgbClr val="3371A5"/>
          </a:solidFill>
          <a:ln/>
        </p:spPr>
      </p:sp>
      <p:sp>
        <p:nvSpPr>
          <p:cNvPr id="11" name="Text 9"/>
          <p:cNvSpPr/>
          <p:nvPr/>
        </p:nvSpPr>
        <p:spPr>
          <a:xfrm>
            <a:off x="7604641" y="4342924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SQL Analysis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7604641" y="4913590"/>
            <a:ext cx="622482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Advanced querying and aggregation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7604641" y="5687378"/>
            <a:ext cx="230981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Display Light" pitchFamily="34" charset="0"/>
                <a:ea typeface="Funnel Display Light" pitchFamily="34" charset="-122"/>
                <a:cs typeface="Funnel Display Light" pitchFamily="34" charset="-120"/>
              </a:rPr>
              <a:t>03</a:t>
            </a:r>
            <a:endParaRPr lang="en-US" sz="1800" dirty="0"/>
          </a:p>
        </p:txBody>
      </p:sp>
      <p:sp>
        <p:nvSpPr>
          <p:cNvPr id="14" name="Shape 12"/>
          <p:cNvSpPr/>
          <p:nvPr/>
        </p:nvSpPr>
        <p:spPr>
          <a:xfrm>
            <a:off x="7604641" y="6049566"/>
            <a:ext cx="6224826" cy="30480"/>
          </a:xfrm>
          <a:prstGeom prst="rect">
            <a:avLst/>
          </a:prstGeom>
          <a:solidFill>
            <a:srgbClr val="3371A5"/>
          </a:solidFill>
          <a:ln/>
        </p:spPr>
      </p:sp>
      <p:sp>
        <p:nvSpPr>
          <p:cNvPr id="15" name="Text 13"/>
          <p:cNvSpPr/>
          <p:nvPr/>
        </p:nvSpPr>
        <p:spPr>
          <a:xfrm>
            <a:off x="7604641" y="6226016"/>
            <a:ext cx="2718078" cy="339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Dashboarding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7604641" y="6796683"/>
            <a:ext cx="6224826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Interactive visual storytelling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1835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Project Pipeline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0112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Our end-to-end workflow seamlessly integrates three powerful tools to transform raw data into meaningful insights.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953345"/>
            <a:ext cx="4318278" cy="95750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77039" y="415016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Python EDA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4645700"/>
            <a:ext cx="38396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 cleaning and exploratory analysis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077039" y="5555337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Missing value detection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77039" y="6022062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Median imputation strategy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077039" y="6488787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Distribution analysis</a:t>
            </a:r>
            <a:endParaRPr lang="en-US" sz="18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6002" y="2953345"/>
            <a:ext cx="4318278" cy="95750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95317" y="415016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SQL Analysis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395317" y="4645700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Structured data querying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5395317" y="5172313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CTEs for modular queries</a:t>
            </a:r>
            <a:endParaRPr lang="en-US" sz="1850" dirty="0"/>
          </a:p>
        </p:txBody>
      </p:sp>
      <p:sp>
        <p:nvSpPr>
          <p:cNvPr id="14" name="Text 10"/>
          <p:cNvSpPr/>
          <p:nvPr/>
        </p:nvSpPr>
        <p:spPr>
          <a:xfrm>
            <a:off x="5395317" y="5639038"/>
            <a:ext cx="38396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CASE statements for segmentation</a:t>
            </a:r>
            <a:endParaRPr lang="en-US" sz="1850" dirty="0"/>
          </a:p>
        </p:txBody>
      </p:sp>
      <p:sp>
        <p:nvSpPr>
          <p:cNvPr id="15" name="Text 11"/>
          <p:cNvSpPr/>
          <p:nvPr/>
        </p:nvSpPr>
        <p:spPr>
          <a:xfrm>
            <a:off x="5395317" y="6488787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Multi-table joins</a:t>
            </a:r>
            <a:endParaRPr lang="en-US" sz="1850" dirty="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4279" y="2953345"/>
            <a:ext cx="4318278" cy="95750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713595" y="415016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Power BI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713595" y="4645700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Visual dashboard creation</a:t>
            </a:r>
            <a:endParaRPr lang="en-US" sz="1850" dirty="0"/>
          </a:p>
        </p:txBody>
      </p:sp>
      <p:sp>
        <p:nvSpPr>
          <p:cNvPr id="19" name="Text 14"/>
          <p:cNvSpPr/>
          <p:nvPr/>
        </p:nvSpPr>
        <p:spPr>
          <a:xfrm>
            <a:off x="9713595" y="5172313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Interactive visualizations</a:t>
            </a:r>
            <a:endParaRPr lang="en-US" sz="1850" dirty="0"/>
          </a:p>
        </p:txBody>
      </p:sp>
      <p:sp>
        <p:nvSpPr>
          <p:cNvPr id="20" name="Text 15"/>
          <p:cNvSpPr/>
          <p:nvPr/>
        </p:nvSpPr>
        <p:spPr>
          <a:xfrm>
            <a:off x="9713595" y="5639038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 DAX required</a:t>
            </a:r>
            <a:endParaRPr lang="en-US" sz="1850" dirty="0"/>
          </a:p>
        </p:txBody>
      </p:sp>
      <p:sp>
        <p:nvSpPr>
          <p:cNvPr id="21" name="Text 16"/>
          <p:cNvSpPr/>
          <p:nvPr/>
        </p:nvSpPr>
        <p:spPr>
          <a:xfrm>
            <a:off x="9713595" y="6105763"/>
            <a:ext cx="38396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Stakeholder-ready reports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637" y="561261"/>
            <a:ext cx="4784646" cy="598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Dataset Overview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11637" y="1667470"/>
            <a:ext cx="4232910" cy="671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646</a:t>
            </a:r>
            <a:endParaRPr lang="en-US" sz="5250" dirty="0"/>
          </a:p>
        </p:txBody>
      </p:sp>
      <p:sp>
        <p:nvSpPr>
          <p:cNvPr id="4" name="Text 2"/>
          <p:cNvSpPr/>
          <p:nvPr/>
        </p:nvSpPr>
        <p:spPr>
          <a:xfrm>
            <a:off x="1631871" y="2592467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Total Customers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11637" y="3013353"/>
            <a:ext cx="4232910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Analyzed across all segments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198626" y="1667470"/>
            <a:ext cx="4233029" cy="671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₹60.48</a:t>
            </a:r>
            <a:endParaRPr lang="en-US" sz="5250" dirty="0"/>
          </a:p>
        </p:txBody>
      </p:sp>
      <p:sp>
        <p:nvSpPr>
          <p:cNvPr id="7" name="Text 5"/>
          <p:cNvSpPr/>
          <p:nvPr/>
        </p:nvSpPr>
        <p:spPr>
          <a:xfrm>
            <a:off x="6118979" y="2592467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Avg Purchase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198626" y="3013353"/>
            <a:ext cx="4233029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Per transaction amount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685734" y="1667470"/>
            <a:ext cx="4233029" cy="671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3.77</a:t>
            </a:r>
            <a:endParaRPr lang="en-US" sz="5250" dirty="0"/>
          </a:p>
        </p:txBody>
      </p:sp>
      <p:sp>
        <p:nvSpPr>
          <p:cNvPr id="10" name="Text 8"/>
          <p:cNvSpPr/>
          <p:nvPr/>
        </p:nvSpPr>
        <p:spPr>
          <a:xfrm>
            <a:off x="10606087" y="2592467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Avg Rating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685734" y="3013353"/>
            <a:ext cx="4233029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Customer satisfaction score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699266" y="4888944"/>
            <a:ext cx="2501027" cy="508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70.59%</a:t>
            </a:r>
            <a:endParaRPr lang="en-US" sz="40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827" y="3618071"/>
            <a:ext cx="3050143" cy="3050143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2753678" y="6922175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Non-Subscribers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711637" y="7343061"/>
            <a:ext cx="6476524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Majority customer base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429869" y="4888944"/>
            <a:ext cx="2501027" cy="508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29.41%</a:t>
            </a:r>
            <a:endParaRPr lang="en-US" sz="400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5430" y="3618071"/>
            <a:ext cx="3050143" cy="3050143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9484281" y="6922175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Subscribers</a:t>
            </a:r>
            <a:endParaRPr lang="en-US" sz="1850" dirty="0"/>
          </a:p>
        </p:txBody>
      </p:sp>
      <p:sp>
        <p:nvSpPr>
          <p:cNvPr id="19" name="Text 15"/>
          <p:cNvSpPr/>
          <p:nvPr/>
        </p:nvSpPr>
        <p:spPr>
          <a:xfrm>
            <a:off x="7442240" y="7343061"/>
            <a:ext cx="6476524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Premium customer segment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5899" y="422791"/>
            <a:ext cx="5625346" cy="441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Python: Exploratory Data Analysis</a:t>
            </a:r>
            <a:endParaRPr lang="en-US" sz="2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99" y="1259086"/>
            <a:ext cx="5211485" cy="52114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11478" y="1240393"/>
            <a:ext cx="2249924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 Cleaning Process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111478" y="1899880"/>
            <a:ext cx="8000524" cy="1152763"/>
          </a:xfrm>
          <a:prstGeom prst="roundRect">
            <a:avLst>
              <a:gd name="adj" fmla="val 6346"/>
            </a:avLst>
          </a:prstGeom>
          <a:solidFill>
            <a:srgbClr val="FAF5EB"/>
          </a:solidFill>
          <a:ln/>
        </p:spPr>
      </p:sp>
      <p:sp>
        <p:nvSpPr>
          <p:cNvPr id="6" name="Shape 3"/>
          <p:cNvSpPr/>
          <p:nvPr/>
        </p:nvSpPr>
        <p:spPr>
          <a:xfrm>
            <a:off x="6111478" y="1884640"/>
            <a:ext cx="8000524" cy="60960"/>
          </a:xfrm>
          <a:prstGeom prst="roundRect">
            <a:avLst>
              <a:gd name="adj" fmla="val 103541"/>
            </a:avLst>
          </a:prstGeom>
          <a:solidFill>
            <a:srgbClr val="3371A5"/>
          </a:solidFill>
          <a:ln/>
        </p:spPr>
      </p:sp>
      <p:sp>
        <p:nvSpPr>
          <p:cNvPr id="7" name="Shape 4"/>
          <p:cNvSpPr/>
          <p:nvPr/>
        </p:nvSpPr>
        <p:spPr>
          <a:xfrm>
            <a:off x="9886355" y="1674495"/>
            <a:ext cx="450771" cy="450771"/>
          </a:xfrm>
          <a:prstGeom prst="roundRect">
            <a:avLst>
              <a:gd name="adj" fmla="val 202852"/>
            </a:avLst>
          </a:prstGeom>
          <a:solidFill>
            <a:srgbClr val="3371A5"/>
          </a:solidFill>
          <a:ln/>
        </p:spPr>
      </p:sp>
      <p:sp>
        <p:nvSpPr>
          <p:cNvPr id="8" name="Text 5"/>
          <p:cNvSpPr/>
          <p:nvPr/>
        </p:nvSpPr>
        <p:spPr>
          <a:xfrm>
            <a:off x="10021610" y="1787128"/>
            <a:ext cx="180261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276975" y="2275523"/>
            <a:ext cx="2003941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Missing Value Detection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276975" y="2646759"/>
            <a:ext cx="7669530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Identified null values across all features to assess data completeness</a:t>
            </a:r>
            <a:endParaRPr lang="en-US" sz="1150" dirty="0"/>
          </a:p>
        </p:txBody>
      </p:sp>
      <p:sp>
        <p:nvSpPr>
          <p:cNvPr id="11" name="Shape 8"/>
          <p:cNvSpPr/>
          <p:nvPr/>
        </p:nvSpPr>
        <p:spPr>
          <a:xfrm>
            <a:off x="6111478" y="3428286"/>
            <a:ext cx="8000524" cy="1152763"/>
          </a:xfrm>
          <a:prstGeom prst="roundRect">
            <a:avLst>
              <a:gd name="adj" fmla="val 6346"/>
            </a:avLst>
          </a:prstGeom>
          <a:solidFill>
            <a:srgbClr val="FAF5EB"/>
          </a:solidFill>
          <a:ln/>
        </p:spPr>
      </p:sp>
      <p:sp>
        <p:nvSpPr>
          <p:cNvPr id="12" name="Shape 9"/>
          <p:cNvSpPr/>
          <p:nvPr/>
        </p:nvSpPr>
        <p:spPr>
          <a:xfrm>
            <a:off x="6111478" y="3413046"/>
            <a:ext cx="8000524" cy="60960"/>
          </a:xfrm>
          <a:prstGeom prst="roundRect">
            <a:avLst>
              <a:gd name="adj" fmla="val 103541"/>
            </a:avLst>
          </a:prstGeom>
          <a:solidFill>
            <a:srgbClr val="3371A5"/>
          </a:solidFill>
          <a:ln/>
        </p:spPr>
      </p:sp>
      <p:sp>
        <p:nvSpPr>
          <p:cNvPr id="13" name="Shape 10"/>
          <p:cNvSpPr/>
          <p:nvPr/>
        </p:nvSpPr>
        <p:spPr>
          <a:xfrm>
            <a:off x="9886355" y="3202900"/>
            <a:ext cx="450771" cy="450771"/>
          </a:xfrm>
          <a:prstGeom prst="roundRect">
            <a:avLst>
              <a:gd name="adj" fmla="val 202852"/>
            </a:avLst>
          </a:prstGeom>
          <a:solidFill>
            <a:srgbClr val="3371A5"/>
          </a:solidFill>
          <a:ln/>
        </p:spPr>
      </p:sp>
      <p:sp>
        <p:nvSpPr>
          <p:cNvPr id="14" name="Text 11"/>
          <p:cNvSpPr/>
          <p:nvPr/>
        </p:nvSpPr>
        <p:spPr>
          <a:xfrm>
            <a:off x="10021610" y="3315533"/>
            <a:ext cx="180261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6276975" y="3803928"/>
            <a:ext cx="1767959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Median Imputation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276975" y="4175165"/>
            <a:ext cx="7669530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Applied robust statistical method to fill missing numerical values</a:t>
            </a:r>
            <a:endParaRPr lang="en-US" sz="1150" dirty="0"/>
          </a:p>
        </p:txBody>
      </p:sp>
      <p:sp>
        <p:nvSpPr>
          <p:cNvPr id="17" name="Shape 14"/>
          <p:cNvSpPr/>
          <p:nvPr/>
        </p:nvSpPr>
        <p:spPr>
          <a:xfrm>
            <a:off x="6111478" y="4956691"/>
            <a:ext cx="8000524" cy="1152763"/>
          </a:xfrm>
          <a:prstGeom prst="roundRect">
            <a:avLst>
              <a:gd name="adj" fmla="val 6346"/>
            </a:avLst>
          </a:prstGeom>
          <a:solidFill>
            <a:srgbClr val="FAF5EB"/>
          </a:solidFill>
          <a:ln/>
        </p:spPr>
      </p:sp>
      <p:sp>
        <p:nvSpPr>
          <p:cNvPr id="18" name="Shape 15"/>
          <p:cNvSpPr/>
          <p:nvPr/>
        </p:nvSpPr>
        <p:spPr>
          <a:xfrm>
            <a:off x="6111478" y="4941451"/>
            <a:ext cx="8000524" cy="60960"/>
          </a:xfrm>
          <a:prstGeom prst="roundRect">
            <a:avLst>
              <a:gd name="adj" fmla="val 103541"/>
            </a:avLst>
          </a:prstGeom>
          <a:solidFill>
            <a:srgbClr val="3371A5"/>
          </a:solidFill>
          <a:ln/>
        </p:spPr>
      </p:sp>
      <p:sp>
        <p:nvSpPr>
          <p:cNvPr id="19" name="Shape 16"/>
          <p:cNvSpPr/>
          <p:nvPr/>
        </p:nvSpPr>
        <p:spPr>
          <a:xfrm>
            <a:off x="9886355" y="4731306"/>
            <a:ext cx="450771" cy="450771"/>
          </a:xfrm>
          <a:prstGeom prst="roundRect">
            <a:avLst>
              <a:gd name="adj" fmla="val 202852"/>
            </a:avLst>
          </a:prstGeom>
          <a:solidFill>
            <a:srgbClr val="3371A5"/>
          </a:solidFill>
          <a:ln/>
        </p:spPr>
      </p:sp>
      <p:sp>
        <p:nvSpPr>
          <p:cNvPr id="20" name="Text 17"/>
          <p:cNvSpPr/>
          <p:nvPr/>
        </p:nvSpPr>
        <p:spPr>
          <a:xfrm>
            <a:off x="10021610" y="4843939"/>
            <a:ext cx="180261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3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6276975" y="5332333"/>
            <a:ext cx="1767959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Distribution Analysis</a:t>
            </a:r>
            <a:endParaRPr lang="en-US" sz="1350" dirty="0"/>
          </a:p>
        </p:txBody>
      </p:sp>
      <p:sp>
        <p:nvSpPr>
          <p:cNvPr id="22" name="Text 19"/>
          <p:cNvSpPr/>
          <p:nvPr/>
        </p:nvSpPr>
        <p:spPr>
          <a:xfrm>
            <a:off x="6276975" y="5703570"/>
            <a:ext cx="7669530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Examined data distributions to understand customer behavior patterns</a:t>
            </a:r>
            <a:endParaRPr lang="en-US" sz="1150" dirty="0"/>
          </a:p>
        </p:txBody>
      </p:sp>
      <p:sp>
        <p:nvSpPr>
          <p:cNvPr id="23" name="Shape 20"/>
          <p:cNvSpPr/>
          <p:nvPr/>
        </p:nvSpPr>
        <p:spPr>
          <a:xfrm>
            <a:off x="6111478" y="6485096"/>
            <a:ext cx="8000524" cy="1152763"/>
          </a:xfrm>
          <a:prstGeom prst="roundRect">
            <a:avLst>
              <a:gd name="adj" fmla="val 6346"/>
            </a:avLst>
          </a:prstGeom>
          <a:solidFill>
            <a:srgbClr val="FAF5EB"/>
          </a:solidFill>
          <a:ln/>
        </p:spPr>
      </p:sp>
      <p:sp>
        <p:nvSpPr>
          <p:cNvPr id="24" name="Shape 21"/>
          <p:cNvSpPr/>
          <p:nvPr/>
        </p:nvSpPr>
        <p:spPr>
          <a:xfrm>
            <a:off x="6111478" y="6469856"/>
            <a:ext cx="8000524" cy="60960"/>
          </a:xfrm>
          <a:prstGeom prst="roundRect">
            <a:avLst>
              <a:gd name="adj" fmla="val 103541"/>
            </a:avLst>
          </a:prstGeom>
          <a:solidFill>
            <a:srgbClr val="3371A5"/>
          </a:solidFill>
          <a:ln/>
        </p:spPr>
      </p:sp>
      <p:sp>
        <p:nvSpPr>
          <p:cNvPr id="25" name="Shape 22"/>
          <p:cNvSpPr/>
          <p:nvPr/>
        </p:nvSpPr>
        <p:spPr>
          <a:xfrm>
            <a:off x="9886355" y="6259711"/>
            <a:ext cx="450771" cy="450771"/>
          </a:xfrm>
          <a:prstGeom prst="roundRect">
            <a:avLst>
              <a:gd name="adj" fmla="val 202852"/>
            </a:avLst>
          </a:prstGeom>
          <a:solidFill>
            <a:srgbClr val="3371A5"/>
          </a:solidFill>
          <a:ln/>
        </p:spPr>
      </p:sp>
      <p:sp>
        <p:nvSpPr>
          <p:cNvPr id="26" name="Text 23"/>
          <p:cNvSpPr/>
          <p:nvPr/>
        </p:nvSpPr>
        <p:spPr>
          <a:xfrm>
            <a:off x="10021610" y="6372344"/>
            <a:ext cx="180261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4</a:t>
            </a:r>
            <a:endParaRPr lang="en-US" sz="1400" dirty="0"/>
          </a:p>
        </p:txBody>
      </p:sp>
      <p:sp>
        <p:nvSpPr>
          <p:cNvPr id="27" name="Text 24"/>
          <p:cNvSpPr/>
          <p:nvPr/>
        </p:nvSpPr>
        <p:spPr>
          <a:xfrm>
            <a:off x="6276975" y="6860738"/>
            <a:ext cx="1767959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Dataset Preparation</a:t>
            </a:r>
            <a:endParaRPr lang="en-US" sz="1350" dirty="0"/>
          </a:p>
        </p:txBody>
      </p:sp>
      <p:sp>
        <p:nvSpPr>
          <p:cNvPr id="28" name="Text 25"/>
          <p:cNvSpPr/>
          <p:nvPr/>
        </p:nvSpPr>
        <p:spPr>
          <a:xfrm>
            <a:off x="6276975" y="7231975"/>
            <a:ext cx="7669530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Exported clean, analysis-ready data for SQL processing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026" y="626626"/>
            <a:ext cx="6127432" cy="654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SQL Analysis Framework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79026" y="1726406"/>
            <a:ext cx="1307234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Leveraged advanced SQL techniques to extract meaningful insights from cleaned data through structured, modular queries.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79026" y="2333030"/>
            <a:ext cx="6424851" cy="2523649"/>
          </a:xfrm>
          <a:prstGeom prst="roundRect">
            <a:avLst>
              <a:gd name="adj" fmla="val 3704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09174" y="2563178"/>
            <a:ext cx="667702" cy="667703"/>
          </a:xfrm>
          <a:prstGeom prst="roundRect">
            <a:avLst>
              <a:gd name="adj" fmla="val 13693363"/>
            </a:avLst>
          </a:prstGeom>
          <a:solidFill>
            <a:srgbClr val="3371A5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92768" y="2746772"/>
            <a:ext cx="300395" cy="30039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09174" y="3453408"/>
            <a:ext cx="3419475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Common Table Expressions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1009174" y="3914061"/>
            <a:ext cx="596455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Built reusable query modules for complex analysis workflows and improved readability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404" y="2333030"/>
            <a:ext cx="6424970" cy="2523649"/>
          </a:xfrm>
          <a:prstGeom prst="roundRect">
            <a:avLst>
              <a:gd name="adj" fmla="val 3704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656552" y="2563178"/>
            <a:ext cx="667702" cy="667703"/>
          </a:xfrm>
          <a:prstGeom prst="roundRect">
            <a:avLst>
              <a:gd name="adj" fmla="val 13693363"/>
            </a:avLst>
          </a:prstGeom>
          <a:solidFill>
            <a:srgbClr val="3371A5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0147" y="2746772"/>
            <a:ext cx="300395" cy="30039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56552" y="3453408"/>
            <a:ext cx="2618661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CASE Statements</a:t>
            </a:r>
            <a:endParaRPr lang="en-US" sz="2050" dirty="0"/>
          </a:p>
        </p:txBody>
      </p:sp>
      <p:sp>
        <p:nvSpPr>
          <p:cNvPr id="13" name="Text 9"/>
          <p:cNvSpPr/>
          <p:nvPr/>
        </p:nvSpPr>
        <p:spPr>
          <a:xfrm>
            <a:off x="7656552" y="3914061"/>
            <a:ext cx="596467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Created custom segmentations including age groups, rating categories, and customer tiers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779026" y="5079206"/>
            <a:ext cx="6424851" cy="2523649"/>
          </a:xfrm>
          <a:prstGeom prst="roundRect">
            <a:avLst>
              <a:gd name="adj" fmla="val 3704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1009174" y="5309354"/>
            <a:ext cx="667702" cy="667703"/>
          </a:xfrm>
          <a:prstGeom prst="roundRect">
            <a:avLst>
              <a:gd name="adj" fmla="val 13693363"/>
            </a:avLst>
          </a:prstGeom>
          <a:solidFill>
            <a:srgbClr val="3371A5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92768" y="5492948"/>
            <a:ext cx="300395" cy="30039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009174" y="6199584"/>
            <a:ext cx="2884408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Category Aggregations</a:t>
            </a:r>
            <a:endParaRPr lang="en-US" sz="2050" dirty="0"/>
          </a:p>
        </p:txBody>
      </p:sp>
      <p:sp>
        <p:nvSpPr>
          <p:cNvPr id="18" name="Text 13"/>
          <p:cNvSpPr/>
          <p:nvPr/>
        </p:nvSpPr>
        <p:spPr>
          <a:xfrm>
            <a:off x="1009174" y="6660237"/>
            <a:ext cx="596455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Calculated revenue, sales volume, and performance metrics at the product category level</a:t>
            </a:r>
            <a:endParaRPr lang="en-US" sz="1750" dirty="0"/>
          </a:p>
        </p:txBody>
      </p:sp>
      <p:sp>
        <p:nvSpPr>
          <p:cNvPr id="19" name="Shape 14"/>
          <p:cNvSpPr/>
          <p:nvPr/>
        </p:nvSpPr>
        <p:spPr>
          <a:xfrm>
            <a:off x="7426404" y="5079206"/>
            <a:ext cx="6424970" cy="2523649"/>
          </a:xfrm>
          <a:prstGeom prst="roundRect">
            <a:avLst>
              <a:gd name="adj" fmla="val 3704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7656552" y="5309354"/>
            <a:ext cx="667702" cy="667703"/>
          </a:xfrm>
          <a:prstGeom prst="roundRect">
            <a:avLst>
              <a:gd name="adj" fmla="val 13693363"/>
            </a:avLst>
          </a:prstGeom>
          <a:solidFill>
            <a:srgbClr val="3371A5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40147" y="5492948"/>
            <a:ext cx="300395" cy="300395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56552" y="6199584"/>
            <a:ext cx="266795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Revenue Calculations</a:t>
            </a:r>
            <a:endParaRPr lang="en-US" sz="2050" dirty="0"/>
          </a:p>
        </p:txBody>
      </p:sp>
      <p:sp>
        <p:nvSpPr>
          <p:cNvPr id="23" name="Text 17"/>
          <p:cNvSpPr/>
          <p:nvPr/>
        </p:nvSpPr>
        <p:spPr>
          <a:xfrm>
            <a:off x="7656552" y="6660237"/>
            <a:ext cx="596467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Computed total revenue, average order values, and profitability across customer segments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04330"/>
            <a:ext cx="839116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Category Performance Analysis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636520"/>
            <a:ext cx="6862405" cy="312467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957036" y="5761196"/>
            <a:ext cx="239316" cy="239316"/>
          </a:xfrm>
          <a:prstGeom prst="roundRect">
            <a:avLst>
              <a:gd name="adj" fmla="val 7642"/>
            </a:avLst>
          </a:prstGeom>
          <a:solidFill>
            <a:srgbClr val="12283A"/>
          </a:solidFill>
          <a:ln/>
        </p:spPr>
      </p:sp>
      <p:sp>
        <p:nvSpPr>
          <p:cNvPr id="5" name="Text 2"/>
          <p:cNvSpPr/>
          <p:nvPr/>
        </p:nvSpPr>
        <p:spPr>
          <a:xfrm>
            <a:off x="3257312" y="5761196"/>
            <a:ext cx="935355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Revenue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4345067" y="5761196"/>
            <a:ext cx="239316" cy="239316"/>
          </a:xfrm>
          <a:prstGeom prst="roundRect">
            <a:avLst>
              <a:gd name="adj" fmla="val 7642"/>
            </a:avLst>
          </a:prstGeom>
          <a:solidFill>
            <a:srgbClr val="295B84"/>
          </a:solidFill>
          <a:ln/>
        </p:spPr>
      </p:sp>
      <p:sp>
        <p:nvSpPr>
          <p:cNvPr id="7" name="Text 4"/>
          <p:cNvSpPr/>
          <p:nvPr/>
        </p:nvSpPr>
        <p:spPr>
          <a:xfrm>
            <a:off x="4645343" y="5761196"/>
            <a:ext cx="1436370" cy="239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Sales Volume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291632" y="2606635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Key Findings</a:t>
            </a:r>
            <a:endParaRPr lang="en-US" sz="2650" dirty="0"/>
          </a:p>
        </p:txBody>
      </p:sp>
      <p:sp>
        <p:nvSpPr>
          <p:cNvPr id="9" name="Shape 6"/>
          <p:cNvSpPr/>
          <p:nvPr/>
        </p:nvSpPr>
        <p:spPr>
          <a:xfrm>
            <a:off x="8291632" y="329815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069467" y="33804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Clothing Dominates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9069467" y="3971687"/>
            <a:ext cx="473071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Generated approximately ₹18K in revenue with 290+ individual sales transactions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291632" y="521648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069467" y="5298758"/>
            <a:ext cx="357461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Strong Accessories Market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069467" y="5890022"/>
            <a:ext cx="473071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Second-highest performer showing consistent customer demand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687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7236" y="3255883"/>
            <a:ext cx="5023723" cy="627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Age Group Insights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47236" y="4203859"/>
            <a:ext cx="4236244" cy="1954292"/>
          </a:xfrm>
          <a:prstGeom prst="roundRect">
            <a:avLst>
              <a:gd name="adj" fmla="val 7486"/>
            </a:avLst>
          </a:prstGeom>
          <a:solidFill>
            <a:srgbClr val="FAF5EB"/>
          </a:solidFill>
          <a:ln w="30480">
            <a:solidFill>
              <a:srgbClr val="D5CDB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16756" y="4203859"/>
            <a:ext cx="121920" cy="1954292"/>
          </a:xfrm>
          <a:prstGeom prst="roundRect">
            <a:avLst>
              <a:gd name="adj" fmla="val 73551"/>
            </a:avLst>
          </a:prstGeom>
          <a:solidFill>
            <a:srgbClr val="3371A5"/>
          </a:solidFill>
          <a:ln/>
        </p:spPr>
      </p:sp>
      <p:sp>
        <p:nvSpPr>
          <p:cNvPr id="6" name="Text 3"/>
          <p:cNvSpPr/>
          <p:nvPr/>
        </p:nvSpPr>
        <p:spPr>
          <a:xfrm>
            <a:off x="1082635" y="4447818"/>
            <a:ext cx="251186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Seniors (60+)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082635" y="4889778"/>
            <a:ext cx="3656886" cy="1024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Highest revenue contributors</a:t>
            </a:r>
            <a:r>
              <a:rPr lang="en-US" sz="16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with premium product preferences and larger average transaction sizes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196959" y="4203859"/>
            <a:ext cx="4236363" cy="1954292"/>
          </a:xfrm>
          <a:prstGeom prst="roundRect">
            <a:avLst>
              <a:gd name="adj" fmla="val 7486"/>
            </a:avLst>
          </a:prstGeom>
          <a:solidFill>
            <a:srgbClr val="FAF5EB"/>
          </a:solidFill>
          <a:ln w="30480">
            <a:solidFill>
              <a:srgbClr val="D5CDB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166479" y="4203859"/>
            <a:ext cx="121920" cy="1954292"/>
          </a:xfrm>
          <a:prstGeom prst="roundRect">
            <a:avLst>
              <a:gd name="adj" fmla="val 73551"/>
            </a:avLst>
          </a:prstGeom>
          <a:solidFill>
            <a:srgbClr val="3371A5"/>
          </a:solidFill>
          <a:ln/>
        </p:spPr>
      </p:sp>
      <p:sp>
        <p:nvSpPr>
          <p:cNvPr id="10" name="Text 7"/>
          <p:cNvSpPr/>
          <p:nvPr/>
        </p:nvSpPr>
        <p:spPr>
          <a:xfrm>
            <a:off x="5532358" y="4447818"/>
            <a:ext cx="251186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Middle-Aged (40-59)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5532358" y="4889778"/>
            <a:ext cx="3657005" cy="1024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Strong revenue generators</a:t>
            </a:r>
            <a:r>
              <a:rPr lang="en-US" sz="16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balancing purchase frequency with higher-value items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9646801" y="4203859"/>
            <a:ext cx="4236244" cy="1954292"/>
          </a:xfrm>
          <a:prstGeom prst="roundRect">
            <a:avLst>
              <a:gd name="adj" fmla="val 7486"/>
            </a:avLst>
          </a:prstGeom>
          <a:solidFill>
            <a:srgbClr val="FAF5EB"/>
          </a:solidFill>
          <a:ln w="30480">
            <a:solidFill>
              <a:srgbClr val="D5CDB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616321" y="4203859"/>
            <a:ext cx="121920" cy="1954292"/>
          </a:xfrm>
          <a:prstGeom prst="roundRect">
            <a:avLst>
              <a:gd name="adj" fmla="val 73551"/>
            </a:avLst>
          </a:prstGeom>
          <a:solidFill>
            <a:srgbClr val="3371A5"/>
          </a:solidFill>
          <a:ln/>
        </p:spPr>
      </p:sp>
      <p:sp>
        <p:nvSpPr>
          <p:cNvPr id="14" name="Text 11"/>
          <p:cNvSpPr/>
          <p:nvPr/>
        </p:nvSpPr>
        <p:spPr>
          <a:xfrm>
            <a:off x="9982200" y="4447818"/>
            <a:ext cx="251186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Young Adults (18-39)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9982200" y="4889778"/>
            <a:ext cx="3656886" cy="1024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Highest purchase frequency</a:t>
            </a:r>
            <a:r>
              <a:rPr lang="en-US" sz="16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but lower average spend per transaction, indicating price sensitivity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47236" y="6398300"/>
            <a:ext cx="13135928" cy="1248489"/>
          </a:xfrm>
          <a:prstGeom prst="roundRect">
            <a:avLst>
              <a:gd name="adj" fmla="val 7183"/>
            </a:avLst>
          </a:prstGeom>
          <a:solidFill>
            <a:srgbClr val="C5DBED"/>
          </a:solidFill>
          <a:ln/>
        </p:spPr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715" y="6722150"/>
            <a:ext cx="266819" cy="213479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1441013" y="6665119"/>
            <a:ext cx="12228671" cy="682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Strategic Opportunity:</a:t>
            </a:r>
            <a:r>
              <a:rPr lang="en-US" sz="16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Young adults represent volume potential through targeted promotions, while seniors and middle-aged customers drive revenue through premium offerings.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9848" y="698302"/>
            <a:ext cx="7248406" cy="579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Subscription Model Performance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48" y="1795224"/>
            <a:ext cx="5698331" cy="296334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1720691" y="4789051"/>
            <a:ext cx="197048" cy="197048"/>
          </a:xfrm>
          <a:prstGeom prst="roundRect">
            <a:avLst>
              <a:gd name="adj" fmla="val 9281"/>
            </a:avLst>
          </a:prstGeom>
          <a:solidFill>
            <a:srgbClr val="12283A"/>
          </a:solidFill>
          <a:ln/>
        </p:spPr>
      </p:sp>
      <p:sp>
        <p:nvSpPr>
          <p:cNvPr id="5" name="Text 2"/>
          <p:cNvSpPr/>
          <p:nvPr/>
        </p:nvSpPr>
        <p:spPr>
          <a:xfrm>
            <a:off x="1978700" y="4789051"/>
            <a:ext cx="1484114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Non-Subscribers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3615214" y="4789051"/>
            <a:ext cx="197048" cy="197048"/>
          </a:xfrm>
          <a:prstGeom prst="roundRect">
            <a:avLst>
              <a:gd name="adj" fmla="val 9281"/>
            </a:avLst>
          </a:prstGeom>
          <a:solidFill>
            <a:srgbClr val="3B83BF"/>
          </a:solidFill>
          <a:ln/>
        </p:spPr>
      </p:sp>
      <p:sp>
        <p:nvSpPr>
          <p:cNvPr id="7" name="Text 4"/>
          <p:cNvSpPr/>
          <p:nvPr/>
        </p:nvSpPr>
        <p:spPr>
          <a:xfrm>
            <a:off x="3873222" y="4789051"/>
            <a:ext cx="1053227" cy="197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Subscribers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876574" y="1770578"/>
            <a:ext cx="2782610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Subscription Insights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6876574" y="2315408"/>
            <a:ext cx="7071479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While the majority of customers remain non-subscribers, our analysis reveals that subscribers demonstrate significantly higher engagement levels.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876574" y="3272611"/>
            <a:ext cx="98465" cy="98465"/>
          </a:xfrm>
          <a:prstGeom prst="roundRect">
            <a:avLst>
              <a:gd name="adj" fmla="val 464327"/>
            </a:avLst>
          </a:prstGeom>
          <a:solidFill>
            <a:srgbClr val="3371A5"/>
          </a:solidFill>
          <a:ln/>
        </p:spPr>
      </p:sp>
      <p:sp>
        <p:nvSpPr>
          <p:cNvPr id="11" name="Text 8"/>
          <p:cNvSpPr/>
          <p:nvPr/>
        </p:nvSpPr>
        <p:spPr>
          <a:xfrm>
            <a:off x="7172087" y="3167896"/>
            <a:ext cx="2419826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Purchase Consistency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7172087" y="3654862"/>
            <a:ext cx="6775966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Subscribers show more regular shopping patterns with higher retention rates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876574" y="4784586"/>
            <a:ext cx="98465" cy="98465"/>
          </a:xfrm>
          <a:prstGeom prst="roundRect">
            <a:avLst>
              <a:gd name="adj" fmla="val 464327"/>
            </a:avLst>
          </a:prstGeom>
          <a:solidFill>
            <a:srgbClr val="3371A5"/>
          </a:solidFill>
          <a:ln/>
        </p:spPr>
      </p:sp>
      <p:sp>
        <p:nvSpPr>
          <p:cNvPr id="14" name="Text 11"/>
          <p:cNvSpPr/>
          <p:nvPr/>
        </p:nvSpPr>
        <p:spPr>
          <a:xfrm>
            <a:off x="7172087" y="4679871"/>
            <a:ext cx="2318861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Lifetime Value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7172087" y="5166836"/>
            <a:ext cx="6775966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Subscription members contribute disproportionately higher customer lifetime value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6876574" y="6296561"/>
            <a:ext cx="98465" cy="98465"/>
          </a:xfrm>
          <a:prstGeom prst="roundRect">
            <a:avLst>
              <a:gd name="adj" fmla="val 464327"/>
            </a:avLst>
          </a:prstGeom>
          <a:solidFill>
            <a:srgbClr val="3371A5"/>
          </a:solidFill>
          <a:ln/>
        </p:spPr>
      </p:sp>
      <p:sp>
        <p:nvSpPr>
          <p:cNvPr id="17" name="Text 14"/>
          <p:cNvSpPr/>
          <p:nvPr/>
        </p:nvSpPr>
        <p:spPr>
          <a:xfrm>
            <a:off x="7172087" y="6191845"/>
            <a:ext cx="2318861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Growth Opportunity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7172087" y="6678811"/>
            <a:ext cx="6775966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Converting even 10% of non-subscribers could significantly boost recurring revenue</a:t>
            </a:r>
            <a:endParaRPr lang="en-US" sz="15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7</TotalTime>
  <Words>567</Words>
  <Application>Microsoft Office PowerPoint</Application>
  <PresentationFormat>Custom</PresentationFormat>
  <Paragraphs>119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Funnel Sans</vt:lpstr>
      <vt:lpstr>Garamond</vt:lpstr>
      <vt:lpstr>Funnel Display</vt:lpstr>
      <vt:lpstr>Funnel Display Light</vt:lpstr>
      <vt:lpstr>Century Gothic</vt:lpstr>
      <vt:lpstr>Savon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Raj Nandini -</cp:lastModifiedBy>
  <cp:revision>2</cp:revision>
  <dcterms:created xsi:type="dcterms:W3CDTF">2025-11-22T07:04:16Z</dcterms:created>
  <dcterms:modified xsi:type="dcterms:W3CDTF">2025-11-22T07:21:09Z</dcterms:modified>
</cp:coreProperties>
</file>